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43" d="100"/>
          <a:sy n="43" d="100"/>
        </p:scale>
        <p:origin x="-7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28.10.2010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28.10.2010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28.10.2010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28.10.2010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28.10.2010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28.10.2010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28.10.2010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28.10.2010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28.10.2010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28.10.2010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r-H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Pritisnite ikonu za dodavanje slike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28.10.2010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C1A071-2A74-455A-A49A-8BB21E4AC2F6}" type="datetimeFigureOut">
              <a:rPr lang="sr-Latn-CS" smtClean="0"/>
              <a:pPr/>
              <a:t>28.10.2010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772400" cy="1470025"/>
          </a:xfrm>
        </p:spPr>
        <p:txBody>
          <a:bodyPr>
            <a:noAutofit/>
          </a:bodyPr>
          <a:lstStyle/>
          <a:p>
            <a:r>
              <a:rPr lang="hr-HR" sz="7200" dirty="0" smtClean="0">
                <a:solidFill>
                  <a:srgbClr val="00B0F0"/>
                </a:solidFill>
              </a:rPr>
              <a:t>DIJELOVI RAČUNALA</a:t>
            </a:r>
            <a:endParaRPr lang="hr-HR" sz="7200" dirty="0">
              <a:solidFill>
                <a:srgbClr val="00B0F0"/>
              </a:solidFill>
            </a:endParaRPr>
          </a:p>
        </p:txBody>
      </p:sp>
      <p:pic>
        <p:nvPicPr>
          <p:cNvPr id="4" name="Slika 3" descr="p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786058"/>
            <a:ext cx="5035558" cy="3844439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F0"/>
                </a:solidFill>
              </a:rPr>
              <a:t>PROCESOR</a:t>
            </a:r>
            <a:endParaRPr lang="hr-HR" dirty="0">
              <a:solidFill>
                <a:srgbClr val="00B0F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Procesor (mikroprocesor) je elektronička komponenta napravljena od minijaturnih tranzistora na jednom čipu. Centralni</a:t>
            </a:r>
            <a:r>
              <a:rPr lang="hr-HR" b="1" dirty="0" smtClean="0"/>
              <a:t> </a:t>
            </a:r>
            <a:r>
              <a:rPr lang="hr-HR" dirty="0" smtClean="0"/>
              <a:t>procesor je srce svakog računala.</a:t>
            </a:r>
          </a:p>
          <a:p>
            <a:endParaRPr lang="hr-HR" dirty="0" smtClean="0"/>
          </a:p>
        </p:txBody>
      </p:sp>
      <p:pic>
        <p:nvPicPr>
          <p:cNvPr id="4" name="Slika 3" descr="PROCES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3714752"/>
            <a:ext cx="2809878" cy="2809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F0"/>
                </a:solidFill>
              </a:rPr>
              <a:t>MEMORIJA</a:t>
            </a:r>
            <a:endParaRPr lang="hr-HR" dirty="0">
              <a:solidFill>
                <a:srgbClr val="00B0F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Memorija kod računala su spremišta koja se koriste za trenutačnu pohranu rezultata kao i za pohranu programa.</a:t>
            </a:r>
            <a:r>
              <a:rPr lang="vi-VN" dirty="0" smtClean="0"/>
              <a:t> Razlika između RAM memorije i čvrstog diska (hard disk) je da podatci na čvrstom disku ostaju zapisani i nakon što se računalo ugasi.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4" name="Slika 3" descr="KHX11000D3LLK2-2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4214818"/>
            <a:ext cx="2786082" cy="2228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F0"/>
                </a:solidFill>
              </a:rPr>
              <a:t>GRAFIČKA KARTICA</a:t>
            </a:r>
            <a:endParaRPr lang="hr-HR" dirty="0">
              <a:solidFill>
                <a:srgbClr val="00B0F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Grafička</a:t>
            </a:r>
            <a:r>
              <a:rPr lang="hr-HR" b="1" dirty="0" smtClean="0"/>
              <a:t> </a:t>
            </a:r>
            <a:r>
              <a:rPr lang="hr-HR" dirty="0" smtClean="0"/>
              <a:t>kartica je podsustav u računalu koji služi za prikazivanje slike na zaslonu monitora. Ona je zaslužna za ono što vidimo na zaslonu, bio to tekst, program ili igra.</a:t>
            </a:r>
            <a:endParaRPr lang="hr-HR" dirty="0"/>
          </a:p>
        </p:txBody>
      </p:sp>
      <p:pic>
        <p:nvPicPr>
          <p:cNvPr id="4" name="Slika 3" descr="787px-ATI_Radeon_HD_5870_Graphics_Card-oblique_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3357562"/>
            <a:ext cx="4429156" cy="3376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F0"/>
                </a:solidFill>
              </a:rPr>
              <a:t>TVRDI DISK</a:t>
            </a:r>
            <a:endParaRPr lang="hr-HR" dirty="0">
              <a:solidFill>
                <a:srgbClr val="00B0F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Tvrdi</a:t>
            </a:r>
            <a:r>
              <a:rPr lang="hr-HR" b="1" dirty="0" smtClean="0"/>
              <a:t> </a:t>
            </a:r>
            <a:r>
              <a:rPr lang="hr-HR" dirty="0" smtClean="0"/>
              <a:t>disk (</a:t>
            </a:r>
            <a:r>
              <a:rPr lang="hr-HR" i="1" dirty="0" err="1" smtClean="0"/>
              <a:t>Hard</a:t>
            </a:r>
            <a:r>
              <a:rPr lang="hr-HR" i="1" dirty="0" smtClean="0"/>
              <a:t> </a:t>
            </a:r>
            <a:r>
              <a:rPr lang="hr-HR" i="1" dirty="0" err="1" smtClean="0"/>
              <a:t>Disk</a:t>
            </a:r>
            <a:r>
              <a:rPr lang="hr-HR" dirty="0" smtClean="0"/>
              <a:t>) je sekundarna jedinica za pohranu podataka u računalima.</a:t>
            </a:r>
          </a:p>
          <a:p>
            <a:endParaRPr lang="hr-HR" dirty="0"/>
          </a:p>
        </p:txBody>
      </p:sp>
      <p:pic>
        <p:nvPicPr>
          <p:cNvPr id="4" name="Slika 3" descr="HardDi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3071810"/>
            <a:ext cx="4071966" cy="3411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>
                <a:solidFill>
                  <a:srgbClr val="00B0F0"/>
                </a:solidFill>
              </a:rPr>
              <a:t>IZLAZNI UREĐAJI</a:t>
            </a:r>
            <a:endParaRPr lang="hr-HR" sz="5400" dirty="0">
              <a:solidFill>
                <a:srgbClr val="00B0F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/>
              <a:t>Izlazni</a:t>
            </a:r>
            <a:r>
              <a:rPr lang="vi-VN" b="1" dirty="0" smtClean="0"/>
              <a:t> </a:t>
            </a:r>
            <a:r>
              <a:rPr lang="vi-VN" dirty="0" smtClean="0"/>
              <a:t>uređaj je dio hardvera koji prikazuje podatke i rezultate korisniku. Najčešći dijelovi su monitor, printer, zvučnik</a:t>
            </a:r>
            <a:r>
              <a:rPr lang="hr-HR" dirty="0" smtClean="0"/>
              <a:t> i projektor</a:t>
            </a:r>
            <a:r>
              <a:rPr lang="vi-VN" dirty="0" smtClean="0"/>
              <a:t>.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F0"/>
                </a:solidFill>
              </a:rPr>
              <a:t>MONITOR</a:t>
            </a:r>
            <a:endParaRPr lang="hr-HR" dirty="0">
              <a:solidFill>
                <a:srgbClr val="00B0F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Monitor je uređaj na kojem se prikazuje slika s računala.</a:t>
            </a:r>
          </a:p>
          <a:p>
            <a:endParaRPr lang="hr-HR" dirty="0"/>
          </a:p>
        </p:txBody>
      </p:sp>
      <p:pic>
        <p:nvPicPr>
          <p:cNvPr id="4" name="Slika 3" descr="acer-gd245hq-120hz-lcd-moni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2428868"/>
            <a:ext cx="4071966" cy="4120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F0"/>
                </a:solidFill>
              </a:rPr>
              <a:t>PRINTER</a:t>
            </a:r>
            <a:endParaRPr lang="hr-HR" dirty="0">
              <a:solidFill>
                <a:srgbClr val="00B0F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z="2600" dirty="0" smtClean="0"/>
              <a:t>P</a:t>
            </a:r>
            <a:r>
              <a:rPr lang="hr-HR" sz="2600" dirty="0" err="1" smtClean="0"/>
              <a:t>rinter</a:t>
            </a:r>
            <a:r>
              <a:rPr lang="hr-HR" sz="2600" dirty="0" smtClean="0"/>
              <a:t> </a:t>
            </a:r>
            <a:r>
              <a:rPr lang="vi-VN" dirty="0" smtClean="0"/>
              <a:t>je uređaj koji na određeni materijal, obično papir, pravi fizičku kopiju nekog dokumenta ili slike koja je u elektronskoj formi, odnosno u računaru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Slika 3" descr="Printer-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6954" y="3009880"/>
            <a:ext cx="3848120" cy="384812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F0"/>
                </a:solidFill>
              </a:rPr>
              <a:t>ZVUČNICI</a:t>
            </a:r>
            <a:endParaRPr lang="hr-HR" dirty="0">
              <a:solidFill>
                <a:srgbClr val="00B0F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Računalni</a:t>
            </a:r>
            <a:r>
              <a:rPr lang="hr-HR" b="1" dirty="0" smtClean="0"/>
              <a:t> </a:t>
            </a:r>
            <a:r>
              <a:rPr lang="hr-HR" dirty="0" smtClean="0"/>
              <a:t>zvučnici su vanjski zvučnici opremljeni sa muškim priključkom koji se uključuje na zvučnu karticu.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Slika 3" descr="zvuc57687ni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3214686"/>
            <a:ext cx="4429156" cy="3394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>
                <a:solidFill>
                  <a:srgbClr val="00B0F0"/>
                </a:solidFill>
              </a:rPr>
              <a:t>SVOJSTVA RAČUNALA</a:t>
            </a:r>
            <a:endParaRPr lang="hr-HR" sz="5400" dirty="0">
              <a:solidFill>
                <a:srgbClr val="00B0F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Brzina prijenosa podataka</a:t>
            </a:r>
          </a:p>
          <a:p>
            <a:r>
              <a:rPr lang="hr-HR" dirty="0" smtClean="0"/>
              <a:t>Brzina procesora</a:t>
            </a:r>
          </a:p>
          <a:p>
            <a:r>
              <a:rPr lang="hr-HR" dirty="0" smtClean="0"/>
              <a:t>Kapacitet memorije</a:t>
            </a:r>
            <a:endParaRPr lang="hr-HR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rgbClr val="00B0F0"/>
                </a:solidFill>
              </a:rPr>
              <a:t>NAPRAVILI</a:t>
            </a:r>
            <a:endParaRPr lang="hr-HR" dirty="0">
              <a:solidFill>
                <a:srgbClr val="00B0F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Matteo</a:t>
            </a:r>
            <a:endParaRPr lang="hr-HR" dirty="0" smtClean="0"/>
          </a:p>
          <a:p>
            <a:r>
              <a:rPr lang="hr-HR" dirty="0" smtClean="0"/>
              <a:t>Ivan</a:t>
            </a:r>
          </a:p>
          <a:p>
            <a:r>
              <a:rPr lang="hr-HR" smtClean="0"/>
              <a:t>8.razred</a:t>
            </a:r>
            <a:endParaRPr lang="hr-HR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 smtClean="0">
                <a:solidFill>
                  <a:srgbClr val="00B0F0"/>
                </a:solidFill>
              </a:rPr>
              <a:t>ULAZNI UREDAJI</a:t>
            </a:r>
            <a:endParaRPr lang="hr-HR" sz="4800" dirty="0">
              <a:solidFill>
                <a:srgbClr val="00B0F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709160"/>
          </a:xfrm>
        </p:spPr>
        <p:txBody>
          <a:bodyPr/>
          <a:lstStyle/>
          <a:p>
            <a:r>
              <a:rPr lang="hr-HR" dirty="0" smtClean="0"/>
              <a:t>Unose podatke u računalo. </a:t>
            </a:r>
          </a:p>
          <a:p>
            <a:r>
              <a:rPr lang="hr-HR" dirty="0" smtClean="0"/>
              <a:t>U to spadaju: tipkovnica, miš, skener, mikrofon, USB </a:t>
            </a:r>
            <a:r>
              <a:rPr lang="hr-HR" dirty="0" err="1" smtClean="0"/>
              <a:t>stick</a:t>
            </a:r>
            <a:r>
              <a:rPr lang="hr-HR" dirty="0" smtClean="0"/>
              <a:t> </a:t>
            </a:r>
            <a:r>
              <a:rPr lang="hr-HR" dirty="0" err="1" smtClean="0"/>
              <a:t>itd..</a:t>
            </a:r>
            <a:r>
              <a:rPr lang="hr-HR" dirty="0" smtClean="0"/>
              <a:t>.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F0"/>
                </a:solidFill>
              </a:rPr>
              <a:t>TIPKOVNICA</a:t>
            </a:r>
            <a:endParaRPr lang="hr-HR" dirty="0">
              <a:solidFill>
                <a:srgbClr val="00B0F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709160"/>
          </a:xfrm>
        </p:spPr>
        <p:txBody>
          <a:bodyPr/>
          <a:lstStyle/>
          <a:p>
            <a:r>
              <a:rPr lang="hr-HR" b="1" dirty="0" smtClean="0"/>
              <a:t>Tipkovnica je skup tipki koji služe za pisanje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Slika 3" descr="logitech-g15-keybo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2835895"/>
            <a:ext cx="3786214" cy="3074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 smtClean="0">
                <a:solidFill>
                  <a:srgbClr val="00B0F0"/>
                </a:solidFill>
              </a:rPr>
              <a:t>MIŠ</a:t>
            </a:r>
            <a:endParaRPr lang="hr-HR" sz="4800" dirty="0">
              <a:solidFill>
                <a:srgbClr val="00B0F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Miš</a:t>
            </a:r>
            <a:r>
              <a:rPr lang="hr-HR" dirty="0" smtClean="0"/>
              <a:t> je ulazna jedinica na računalu koji pretvara pokret ruke u dvije dimenzije u pokret pokazivača na zaslonu računala.</a:t>
            </a:r>
          </a:p>
          <a:p>
            <a:endParaRPr lang="hr-HR" dirty="0"/>
          </a:p>
        </p:txBody>
      </p:sp>
      <p:pic>
        <p:nvPicPr>
          <p:cNvPr id="4" name="Slika 3" descr="logitech-g9-review-34-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3500438"/>
            <a:ext cx="38100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F0"/>
                </a:solidFill>
              </a:rPr>
              <a:t>SKENER</a:t>
            </a:r>
            <a:endParaRPr lang="hr-HR" dirty="0">
              <a:solidFill>
                <a:srgbClr val="00B0F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Skener</a:t>
            </a:r>
            <a:r>
              <a:rPr lang="vi-VN" dirty="0" smtClean="0"/>
              <a:t> je ulazni uređaj za digitalizaciju, tj. za neposredan unos slika, crteža ili teksta, najčešće sa papira u računalo.</a:t>
            </a: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3" descr="HP_ScanJet_G4050_172_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3071810"/>
            <a:ext cx="3468694" cy="346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F0"/>
                </a:solidFill>
              </a:rPr>
              <a:t>MIKROFON</a:t>
            </a:r>
            <a:endParaRPr lang="hr-HR" dirty="0">
              <a:solidFill>
                <a:srgbClr val="00B0F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Mikrofon je </a:t>
            </a:r>
            <a:r>
              <a:rPr lang="hr-HR" dirty="0" err="1" smtClean="0"/>
              <a:t>mehanoelektrični</a:t>
            </a:r>
            <a:r>
              <a:rPr lang="hr-HR" dirty="0" smtClean="0"/>
              <a:t> pretvarač koji pretvara zvuk u električni signal.</a:t>
            </a:r>
          </a:p>
          <a:p>
            <a:endParaRPr lang="hr-HR" dirty="0"/>
          </a:p>
        </p:txBody>
      </p:sp>
      <p:pic>
        <p:nvPicPr>
          <p:cNvPr id="4" name="Slika 3" descr="Mikrofon-GENIUS-MIC-01A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3214686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F0"/>
                </a:solidFill>
              </a:rPr>
              <a:t>USB STICK</a:t>
            </a:r>
            <a:endParaRPr lang="hr-HR" dirty="0">
              <a:solidFill>
                <a:srgbClr val="00B0F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/>
              <a:t>USB</a:t>
            </a:r>
            <a:r>
              <a:rPr lang="vi-VN" b="1" dirty="0" smtClean="0"/>
              <a:t> </a:t>
            </a:r>
            <a:r>
              <a:rPr lang="vi-VN" dirty="0" smtClean="0"/>
              <a:t>flash</a:t>
            </a:r>
            <a:r>
              <a:rPr lang="vi-VN" b="1" dirty="0" smtClean="0"/>
              <a:t> </a:t>
            </a:r>
            <a:r>
              <a:rPr lang="hr-HR" dirty="0" smtClean="0"/>
              <a:t>u</a:t>
            </a:r>
            <a:r>
              <a:rPr lang="vi-VN" dirty="0" smtClean="0"/>
              <a:t>ređaj, USB</a:t>
            </a:r>
            <a:r>
              <a:rPr lang="vi-VN" b="1" dirty="0" smtClean="0"/>
              <a:t> </a:t>
            </a:r>
            <a:r>
              <a:rPr lang="vi-VN" dirty="0" smtClean="0"/>
              <a:t>flash</a:t>
            </a:r>
            <a:r>
              <a:rPr lang="vi-VN" b="1" dirty="0" smtClean="0"/>
              <a:t> </a:t>
            </a:r>
            <a:r>
              <a:rPr lang="vi-VN" dirty="0" smtClean="0"/>
              <a:t>stick ili jednostavno flash</a:t>
            </a:r>
            <a:r>
              <a:rPr lang="vi-VN" b="1" dirty="0" smtClean="0"/>
              <a:t> </a:t>
            </a:r>
            <a:r>
              <a:rPr lang="vi-VN" dirty="0" smtClean="0"/>
              <a:t>stick je pohranjivački uređaj koji u sebi ima flash memoriju</a:t>
            </a:r>
            <a:r>
              <a:rPr lang="hr-HR" dirty="0" smtClean="0"/>
              <a:t>.</a:t>
            </a:r>
          </a:p>
          <a:p>
            <a:endParaRPr lang="hr-HR" dirty="0"/>
          </a:p>
        </p:txBody>
      </p:sp>
      <p:pic>
        <p:nvPicPr>
          <p:cNvPr id="4" name="Slika 3" descr="image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3714752"/>
            <a:ext cx="3148526" cy="2364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>
                <a:solidFill>
                  <a:srgbClr val="00B0F0"/>
                </a:solidFill>
              </a:rPr>
              <a:t>SREDIŠNJA JEDINICA</a:t>
            </a:r>
            <a:endParaRPr lang="hr-HR" sz="5400" dirty="0">
              <a:solidFill>
                <a:srgbClr val="00B0F0"/>
              </a:solidFill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Matična ploča</a:t>
            </a:r>
          </a:p>
          <a:p>
            <a:r>
              <a:rPr lang="hr-HR" sz="3200" dirty="0" smtClean="0"/>
              <a:t>Procesor</a:t>
            </a:r>
          </a:p>
          <a:p>
            <a:r>
              <a:rPr lang="hr-HR" sz="3200" dirty="0" smtClean="0"/>
              <a:t>Memorija</a:t>
            </a:r>
          </a:p>
          <a:p>
            <a:r>
              <a:rPr lang="hr-HR" sz="3200" dirty="0" smtClean="0"/>
              <a:t>Grafička kartica</a:t>
            </a:r>
          </a:p>
          <a:p>
            <a:r>
              <a:rPr lang="hr-HR" sz="3200" dirty="0" smtClean="0"/>
              <a:t>Tvrdi disk</a:t>
            </a:r>
            <a:endParaRPr lang="hr-HR" sz="3200" dirty="0"/>
          </a:p>
        </p:txBody>
      </p:sp>
      <p:pic>
        <p:nvPicPr>
          <p:cNvPr id="5" name="Slika 4" descr="msgw_core_revolution_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1714488"/>
            <a:ext cx="4056399" cy="4252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r>
              <a:rPr lang="hr-HR" dirty="0" smtClean="0">
                <a:solidFill>
                  <a:srgbClr val="00B0F0"/>
                </a:solidFill>
              </a:rPr>
              <a:t>MATIČNA PLOČA</a:t>
            </a:r>
            <a:endParaRPr lang="hr-HR" dirty="0">
              <a:solidFill>
                <a:srgbClr val="00B0F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/>
              <a:t>Matična</a:t>
            </a:r>
            <a:r>
              <a:rPr lang="vi-VN" b="1" dirty="0" smtClean="0"/>
              <a:t> </a:t>
            </a:r>
            <a:r>
              <a:rPr lang="vi-VN" dirty="0" smtClean="0"/>
              <a:t>ploča je glavna printana poluprovod</a:t>
            </a:r>
            <a:r>
              <a:rPr lang="hr-HR" dirty="0" err="1" smtClean="0"/>
              <a:t>ička</a:t>
            </a:r>
            <a:r>
              <a:rPr lang="vi-VN" dirty="0" smtClean="0"/>
              <a:t> ploča</a:t>
            </a:r>
            <a:r>
              <a:rPr lang="hr-HR" dirty="0" smtClean="0"/>
              <a:t> </a:t>
            </a:r>
            <a:r>
              <a:rPr lang="vi-VN" dirty="0" smtClean="0"/>
              <a:t>koja omogućava komunikaciju između ostalih hardverskih dijelova u računaru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Slika 3" descr="P6X58D-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3071810"/>
            <a:ext cx="5429792" cy="3617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h">
  <a:themeElements>
    <a:clrScheme name="Vrh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h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h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87</TotalTime>
  <Words>363</Words>
  <Application>Microsoft Office PowerPoint</Application>
  <PresentationFormat>Prikaz na zaslonu (4:3)</PresentationFormat>
  <Paragraphs>46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0" baseType="lpstr">
      <vt:lpstr>Vrh</vt:lpstr>
      <vt:lpstr>DIJELOVI RAČUNALA</vt:lpstr>
      <vt:lpstr>ULAZNI UREDAJI</vt:lpstr>
      <vt:lpstr>TIPKOVNICA</vt:lpstr>
      <vt:lpstr>MIŠ</vt:lpstr>
      <vt:lpstr>SKENER</vt:lpstr>
      <vt:lpstr>MIKROFON</vt:lpstr>
      <vt:lpstr>USB STICK</vt:lpstr>
      <vt:lpstr>SREDIŠNJA JEDINICA</vt:lpstr>
      <vt:lpstr>MATIČNA PLOČA</vt:lpstr>
      <vt:lpstr>PROCESOR</vt:lpstr>
      <vt:lpstr>MEMORIJA</vt:lpstr>
      <vt:lpstr>GRAFIČKA KARTICA</vt:lpstr>
      <vt:lpstr>TVRDI DISK</vt:lpstr>
      <vt:lpstr>IZLAZNI UREĐAJI</vt:lpstr>
      <vt:lpstr>MONITOR</vt:lpstr>
      <vt:lpstr>PRINTER</vt:lpstr>
      <vt:lpstr>ZVUČNICI</vt:lpstr>
      <vt:lpstr>SVOJSTVA RAČUNALA</vt:lpstr>
      <vt:lpstr>NAPRAVILI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DIJELOVI RAČUNALA</dc:title>
  <dc:creator>5</dc:creator>
  <cp:lastModifiedBy>Igor Pešić</cp:lastModifiedBy>
  <cp:revision>13</cp:revision>
  <dcterms:created xsi:type="dcterms:W3CDTF">2010-10-13T11:42:29Z</dcterms:created>
  <dcterms:modified xsi:type="dcterms:W3CDTF">2010-10-28T12:31:34Z</dcterms:modified>
</cp:coreProperties>
</file>